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4" r:id="rId17"/>
    <p:sldId id="283" r:id="rId18"/>
    <p:sldId id="281" r:id="rId19"/>
    <p:sldId id="275" r:id="rId20"/>
    <p:sldId id="284" r:id="rId21"/>
    <p:sldId id="280" r:id="rId22"/>
    <p:sldId id="276" r:id="rId23"/>
    <p:sldId id="278" r:id="rId24"/>
    <p:sldId id="277" r:id="rId25"/>
    <p:sldId id="272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79F9C-B0D1-47A5-A5F4-674D06419A44}" v="1" dt="2020-08-07T07:53:25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72361" autoAdjust="0"/>
  </p:normalViewPr>
  <p:slideViewPr>
    <p:cSldViewPr snapToGrid="0">
      <p:cViewPr varScale="1">
        <p:scale>
          <a:sx n="73" d="100"/>
          <a:sy n="73" d="100"/>
        </p:scale>
        <p:origin x="8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Nordmann" userId="3a8607a0-6fda-4b79-931e-b4451d622a33" providerId="ADAL" clId="{93479F9C-B0D1-47A5-A5F4-674D06419A44}"/>
    <pc:docChg chg="custSel addSld modSld">
      <pc:chgData name="Emily Nordmann" userId="3a8607a0-6fda-4b79-931e-b4451d622a33" providerId="ADAL" clId="{93479F9C-B0D1-47A5-A5F4-674D06419A44}" dt="2020-08-07T07:55:17.659" v="33" actId="20577"/>
      <pc:docMkLst>
        <pc:docMk/>
      </pc:docMkLst>
      <pc:sldChg chg="modSp">
        <pc:chgData name="Emily Nordmann" userId="3a8607a0-6fda-4b79-931e-b4451d622a33" providerId="ADAL" clId="{93479F9C-B0D1-47A5-A5F4-674D06419A44}" dt="2020-08-07T07:55:17.659" v="33" actId="20577"/>
        <pc:sldMkLst>
          <pc:docMk/>
          <pc:sldMk cId="3361100219" sldId="281"/>
        </pc:sldMkLst>
        <pc:spChg chg="mod">
          <ac:chgData name="Emily Nordmann" userId="3a8607a0-6fda-4b79-931e-b4451d622a33" providerId="ADAL" clId="{93479F9C-B0D1-47A5-A5F4-674D06419A44}" dt="2020-08-07T07:55:17.659" v="33" actId="20577"/>
          <ac:spMkLst>
            <pc:docMk/>
            <pc:sldMk cId="3361100219" sldId="281"/>
            <ac:spMk id="3" creationId="{CD026ADA-E727-4B01-A993-45A01A361747}"/>
          </ac:spMkLst>
        </pc:spChg>
      </pc:sldChg>
      <pc:sldChg chg="add">
        <pc:chgData name="Emily Nordmann" userId="3a8607a0-6fda-4b79-931e-b4451d622a33" providerId="ADAL" clId="{93479F9C-B0D1-47A5-A5F4-674D06419A44}" dt="2020-08-07T07:53:25.563" v="0"/>
        <pc:sldMkLst>
          <pc:docMk/>
          <pc:sldMk cId="2566608665" sldId="284"/>
        </pc:sldMkLst>
      </pc:sldChg>
    </pc:docChg>
  </pc:docChgLst>
  <pc:docChgLst>
    <pc:chgData name="Emily Nordmann" userId="3a8607a0-6fda-4b79-931e-b4451d622a33" providerId="ADAL" clId="{F9D6B0A3-486E-4F81-B200-495E3A06FAAD}"/>
    <pc:docChg chg="custSel modSld">
      <pc:chgData name="Emily Nordmann" userId="3a8607a0-6fda-4b79-931e-b4451d622a33" providerId="ADAL" clId="{F9D6B0A3-486E-4F81-B200-495E3A06FAAD}" dt="2020-08-06T20:43:13.896" v="24" actId="313"/>
      <pc:docMkLst>
        <pc:docMk/>
      </pc:docMkLst>
      <pc:sldChg chg="modNotesTx">
        <pc:chgData name="Emily Nordmann" userId="3a8607a0-6fda-4b79-931e-b4451d622a33" providerId="ADAL" clId="{F9D6B0A3-486E-4F81-B200-495E3A06FAAD}" dt="2020-08-06T16:40:41.429" v="0" actId="20577"/>
        <pc:sldMkLst>
          <pc:docMk/>
          <pc:sldMk cId="474262607" sldId="256"/>
        </pc:sldMkLst>
      </pc:sldChg>
      <pc:sldChg chg="modNotesTx">
        <pc:chgData name="Emily Nordmann" userId="3a8607a0-6fda-4b79-931e-b4451d622a33" providerId="ADAL" clId="{F9D6B0A3-486E-4F81-B200-495E3A06FAAD}" dt="2020-08-06T16:40:43.240" v="1" actId="20577"/>
        <pc:sldMkLst>
          <pc:docMk/>
          <pc:sldMk cId="2958678039" sldId="257"/>
        </pc:sldMkLst>
      </pc:sldChg>
      <pc:sldChg chg="modNotesTx">
        <pc:chgData name="Emily Nordmann" userId="3a8607a0-6fda-4b79-931e-b4451d622a33" providerId="ADAL" clId="{F9D6B0A3-486E-4F81-B200-495E3A06FAAD}" dt="2020-08-06T16:40:44.838" v="2" actId="20577"/>
        <pc:sldMkLst>
          <pc:docMk/>
          <pc:sldMk cId="3638460333" sldId="258"/>
        </pc:sldMkLst>
      </pc:sldChg>
      <pc:sldChg chg="modNotesTx">
        <pc:chgData name="Emily Nordmann" userId="3a8607a0-6fda-4b79-931e-b4451d622a33" providerId="ADAL" clId="{F9D6B0A3-486E-4F81-B200-495E3A06FAAD}" dt="2020-08-06T16:40:46.521" v="3" actId="20577"/>
        <pc:sldMkLst>
          <pc:docMk/>
          <pc:sldMk cId="3559236812" sldId="259"/>
        </pc:sldMkLst>
      </pc:sldChg>
      <pc:sldChg chg="modNotesTx">
        <pc:chgData name="Emily Nordmann" userId="3a8607a0-6fda-4b79-931e-b4451d622a33" providerId="ADAL" clId="{F9D6B0A3-486E-4F81-B200-495E3A06FAAD}" dt="2020-08-06T16:40:48.248" v="4" actId="20577"/>
        <pc:sldMkLst>
          <pc:docMk/>
          <pc:sldMk cId="2428539291" sldId="260"/>
        </pc:sldMkLst>
      </pc:sldChg>
      <pc:sldChg chg="modNotesTx">
        <pc:chgData name="Emily Nordmann" userId="3a8607a0-6fda-4b79-931e-b4451d622a33" providerId="ADAL" clId="{F9D6B0A3-486E-4F81-B200-495E3A06FAAD}" dt="2020-08-06T16:40:53.481" v="6" actId="20577"/>
        <pc:sldMkLst>
          <pc:docMk/>
          <pc:sldMk cId="4125105401" sldId="261"/>
        </pc:sldMkLst>
      </pc:sldChg>
      <pc:sldChg chg="modNotesTx">
        <pc:chgData name="Emily Nordmann" userId="3a8607a0-6fda-4b79-931e-b4451d622a33" providerId="ADAL" clId="{F9D6B0A3-486E-4F81-B200-495E3A06FAAD}" dt="2020-08-06T16:40:55.083" v="7" actId="20577"/>
        <pc:sldMkLst>
          <pc:docMk/>
          <pc:sldMk cId="776747446" sldId="262"/>
        </pc:sldMkLst>
      </pc:sldChg>
      <pc:sldChg chg="modNotesTx">
        <pc:chgData name="Emily Nordmann" userId="3a8607a0-6fda-4b79-931e-b4451d622a33" providerId="ADAL" clId="{F9D6B0A3-486E-4F81-B200-495E3A06FAAD}" dt="2020-08-06T16:41:03.048" v="9" actId="20577"/>
        <pc:sldMkLst>
          <pc:docMk/>
          <pc:sldMk cId="4119830822" sldId="263"/>
        </pc:sldMkLst>
      </pc:sldChg>
      <pc:sldChg chg="modNotesTx">
        <pc:chgData name="Emily Nordmann" userId="3a8607a0-6fda-4b79-931e-b4451d622a33" providerId="ADAL" clId="{F9D6B0A3-486E-4F81-B200-495E3A06FAAD}" dt="2020-08-06T16:41:04.654" v="10" actId="20577"/>
        <pc:sldMkLst>
          <pc:docMk/>
          <pc:sldMk cId="4220981401" sldId="264"/>
        </pc:sldMkLst>
      </pc:sldChg>
      <pc:sldChg chg="modNotesTx">
        <pc:chgData name="Emily Nordmann" userId="3a8607a0-6fda-4b79-931e-b4451d622a33" providerId="ADAL" clId="{F9D6B0A3-486E-4F81-B200-495E3A06FAAD}" dt="2020-08-06T16:41:07.076" v="11" actId="20577"/>
        <pc:sldMkLst>
          <pc:docMk/>
          <pc:sldMk cId="633024655" sldId="265"/>
        </pc:sldMkLst>
      </pc:sldChg>
      <pc:sldChg chg="modNotesTx">
        <pc:chgData name="Emily Nordmann" userId="3a8607a0-6fda-4b79-931e-b4451d622a33" providerId="ADAL" clId="{F9D6B0A3-486E-4F81-B200-495E3A06FAAD}" dt="2020-08-06T16:41:10.443" v="12" actId="20577"/>
        <pc:sldMkLst>
          <pc:docMk/>
          <pc:sldMk cId="840530563" sldId="266"/>
        </pc:sldMkLst>
      </pc:sldChg>
      <pc:sldChg chg="modNotesTx">
        <pc:chgData name="Emily Nordmann" userId="3a8607a0-6fda-4b79-931e-b4451d622a33" providerId="ADAL" clId="{F9D6B0A3-486E-4F81-B200-495E3A06FAAD}" dt="2020-08-06T16:41:12.405" v="13" actId="20577"/>
        <pc:sldMkLst>
          <pc:docMk/>
          <pc:sldMk cId="1616504562" sldId="268"/>
        </pc:sldMkLst>
      </pc:sldChg>
      <pc:sldChg chg="modNotesTx">
        <pc:chgData name="Emily Nordmann" userId="3a8607a0-6fda-4b79-931e-b4451d622a33" providerId="ADAL" clId="{F9D6B0A3-486E-4F81-B200-495E3A06FAAD}" dt="2020-08-06T16:41:14.097" v="14" actId="20577"/>
        <pc:sldMkLst>
          <pc:docMk/>
          <pc:sldMk cId="2395478055" sldId="269"/>
        </pc:sldMkLst>
      </pc:sldChg>
      <pc:sldChg chg="modNotesTx">
        <pc:chgData name="Emily Nordmann" userId="3a8607a0-6fda-4b79-931e-b4451d622a33" providerId="ADAL" clId="{F9D6B0A3-486E-4F81-B200-495E3A06FAAD}" dt="2020-08-06T16:41:16.505" v="15" actId="20577"/>
        <pc:sldMkLst>
          <pc:docMk/>
          <pc:sldMk cId="2293769430" sldId="270"/>
        </pc:sldMkLst>
      </pc:sldChg>
      <pc:sldChg chg="modNotesTx">
        <pc:chgData name="Emily Nordmann" userId="3a8607a0-6fda-4b79-931e-b4451d622a33" providerId="ADAL" clId="{F9D6B0A3-486E-4F81-B200-495E3A06FAAD}" dt="2020-08-06T16:40:59.779" v="8" actId="20577"/>
        <pc:sldMkLst>
          <pc:docMk/>
          <pc:sldMk cId="2531759288" sldId="271"/>
        </pc:sldMkLst>
      </pc:sldChg>
      <pc:sldChg chg="modNotesTx">
        <pc:chgData name="Emily Nordmann" userId="3a8607a0-6fda-4b79-931e-b4451d622a33" providerId="ADAL" clId="{F9D6B0A3-486E-4F81-B200-495E3A06FAAD}" dt="2020-08-06T16:41:19.030" v="16" actId="20577"/>
        <pc:sldMkLst>
          <pc:docMk/>
          <pc:sldMk cId="3413422087" sldId="274"/>
        </pc:sldMkLst>
      </pc:sldChg>
      <pc:sldChg chg="modSp">
        <pc:chgData name="Emily Nordmann" userId="3a8607a0-6fda-4b79-931e-b4451d622a33" providerId="ADAL" clId="{F9D6B0A3-486E-4F81-B200-495E3A06FAAD}" dt="2020-08-06T20:43:13.896" v="24" actId="313"/>
        <pc:sldMkLst>
          <pc:docMk/>
          <pc:sldMk cId="3361100219" sldId="281"/>
        </pc:sldMkLst>
        <pc:spChg chg="mod">
          <ac:chgData name="Emily Nordmann" userId="3a8607a0-6fda-4b79-931e-b4451d622a33" providerId="ADAL" clId="{F9D6B0A3-486E-4F81-B200-495E3A06FAAD}" dt="2020-08-06T20:43:13.896" v="24" actId="313"/>
          <ac:spMkLst>
            <pc:docMk/>
            <pc:sldMk cId="3361100219" sldId="281"/>
            <ac:spMk id="3" creationId="{CD026ADA-E727-4B01-A993-45A01A3617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15221-9D78-40D8-9D0D-838F23A1FA23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2DBC0-EC53-4CF1-8D96-B7F2FCB67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17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49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27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29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88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706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63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1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32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56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11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83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15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157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313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49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38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3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338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38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45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109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104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21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80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2BF6-8751-401F-B851-8905B3F1A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7ECDE-9F3A-46E3-A970-F241E8418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318AC-CEDE-438E-96CD-3A9530F6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1983D-91AB-41F6-B2EA-15AA22F9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BD53-0720-464F-AEC1-CF7AC6ED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29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E0F1-5990-4BB3-B693-FE6ED523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97B2C-F170-4DA4-99F4-28F76C8FA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7074-DCCC-4C61-8734-4C754AD0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3FB2-92CA-4B90-9A76-FDF25BF9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0DB91-4365-4F79-BA44-0A1950DA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05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EA091-246E-4DA8-A2A0-38AFF29B4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EBEAC-CE94-4863-AFA7-102C35514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0ACB-AED8-423F-B766-F83CDDE3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858A9-18C1-4321-A2BD-C53C1BD3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EE63-934B-4544-8155-37DCACC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72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B94F-432E-4DDD-9FDC-15ECABD3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4207-A77E-492C-8552-19F3A5E0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05F0-BF29-43B0-B6B4-A05883FD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2AD8-B894-49D5-AA75-FE9E86FC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8FC3-24C7-469D-8599-558CF99F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1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CC10-F809-4D4F-BFB0-55BA575F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EBEDB-1035-404B-A08F-76A1124CC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A725B-2F60-4CE4-9F9E-E659B799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3647-3EEB-47D9-83CB-A2117949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8710-38CA-434F-BE3E-93438F05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96AC-09C0-45E9-B242-6D3684D6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160C-61E3-417D-886F-7639C76E1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C213A-DB4D-4E96-ADF6-D5FBBE53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CCF4-5A87-4F90-8933-3714CF9F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57B0-28A5-45B6-B3A0-03E020A8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64E65-D9D9-4CF2-B3C8-713D6ACA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53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7761-47F2-4B3E-BEF5-C35CF4B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A6CC6-190E-482A-97F8-DC5ABFBA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88349-D677-46E7-9C2F-C13E000F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2F6B6-C7DF-4C1D-B581-35DB2FF67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0FC13-3DEE-4B53-B8D6-13862B260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F1B07-57FE-4006-AB39-A87DC136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FF44B-3688-4A69-BFD3-F7D4E05D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20412-E360-499D-ABE8-1468A9BA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76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52C4-0E55-49A9-A528-BE27A0C3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517F3-D175-4EF0-943B-9D461391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D1127-43BD-4448-B690-C08C9ECE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83F4-B383-4D50-8335-9D118B22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86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0F960-72AD-49B6-97B1-04B897E1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99B5A-8FCB-4C40-90A5-B1A5E54B2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A82FD-A31F-482F-BE20-026FEC39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3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CED-69F3-4CAC-9460-01F99805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D4B6-F8C0-4DFA-8273-06B2C630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4B4C9-793B-41A6-8FA5-664A8389C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6D971-0AAE-48D0-B643-BB41693F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9D2B5-E11F-4BB6-A448-F08DB471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67C49-248C-4F5F-94BF-E93C026B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1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76E1-9F06-4DFD-B90C-E385BD66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EB524-1990-4194-80FE-00FFDDB5E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A7EB0-1B4E-48C1-B19B-815227974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F835-C53C-4C76-A6F6-2772D116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4FE99-EE9C-4ED5-AF40-FBD651C9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EEFCD-A9E1-425D-A8C8-90A133DD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7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9E3EE-3DEB-4DCB-8252-38F5D365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7E21-A131-437C-B451-FA6837EA6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EA96-AD96-4797-B5CE-30C0F782C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0A381-3509-4F46-A24C-A11CEA005779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BF0FB-3FCB-4381-8278-7D0853FB5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5D6E2-53D9-432C-8FDE-2E725C9B1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5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.ac.uk/myglasgow/leads/student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hyperlink" Target="https://moodle.gla.ac.uk/course/view.php?id=18848" TargetMode="External"/><Relationship Id="rId4" Type="http://schemas.openxmlformats.org/officeDocument/2006/relationships/hyperlink" Target="https://moodle.gla.ac.uk/course/view.php?id=1920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.ac.uk/myglasgow/counsellin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hyperlink" Target="https://www.gla.ac.uk/schools/psychology/staff/" TargetMode="External"/><Relationship Id="rId4" Type="http://schemas.openxmlformats.org/officeDocument/2006/relationships/hyperlink" Target="https://www.gla.ac.uk/myglasgow/disability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1234/osf.io/sd7u4" TargetMode="External"/><Relationship Id="rId4" Type="http://schemas.openxmlformats.org/officeDocument/2006/relationships/hyperlink" Target="http://files.eric.ed.gov/fulltext/ED505660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8456B1-C2C9-4E5D-857B-BDF7C6B4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Psych 1A: How to study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0A9F27-BC2B-44A4-90F0-1D3924017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74ABE8"/>
                </a:solidFill>
              </a:rPr>
              <a:t>Dr. Emily Nordmann (she/her)</a:t>
            </a:r>
          </a:p>
          <a:p>
            <a:pPr algn="l"/>
            <a:r>
              <a:rPr lang="en-GB" dirty="0">
                <a:solidFill>
                  <a:srgbClr val="74ABE8"/>
                </a:solidFill>
              </a:rPr>
              <a:t>Emily.Nordmann@glasgow.ac.uk</a:t>
            </a:r>
          </a:p>
          <a:p>
            <a:pPr algn="l"/>
            <a:r>
              <a:rPr lang="en-GB" dirty="0">
                <a:solidFill>
                  <a:srgbClr val="74ABE8"/>
                </a:solidFill>
              </a:rPr>
              <a:t>@emilynordmann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9380B-7471-4E2F-A888-13EA4A3E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29" y="1223179"/>
            <a:ext cx="5390093" cy="9826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9BC2B4-A973-4CA0-BD32-7984AD190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03" y="3750733"/>
            <a:ext cx="4968545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DE54-52A9-40CF-8A64-260ADB3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take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1A14-1A98-4BCB-897B-9D39C295D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/>
          </a:bodyPr>
          <a:lstStyle/>
          <a:p>
            <a:r>
              <a:rPr lang="en-GB" dirty="0"/>
              <a:t>Some evidence that taking notes by hand is better than using a laptop</a:t>
            </a:r>
          </a:p>
          <a:p>
            <a:pPr lvl="1"/>
            <a:r>
              <a:rPr lang="en-GB" dirty="0"/>
              <a:t>Linked to deep processing and summarisation process</a:t>
            </a:r>
          </a:p>
          <a:p>
            <a:pPr lvl="1"/>
            <a:r>
              <a:rPr lang="en-GB" dirty="0"/>
              <a:t>Mueller &amp; Oppenheimer (2014)</a:t>
            </a:r>
          </a:p>
          <a:p>
            <a:endParaRPr lang="en-GB" dirty="0"/>
          </a:p>
          <a:p>
            <a:r>
              <a:rPr lang="en-GB" dirty="0"/>
              <a:t>But better evidence that the real problem is distraction (Sana et al. (2011)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C3CBD-D39E-4206-86E9-497CF199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92" y="1981200"/>
            <a:ext cx="5071191" cy="368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7838C-F8F5-48CB-906F-2B4D083E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8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A5C2-C882-4BCC-8167-052DC723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11D4-BDED-4751-8C61-104D73F9F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7891" cy="4351338"/>
          </a:xfrm>
        </p:spPr>
        <p:txBody>
          <a:bodyPr/>
          <a:lstStyle/>
          <a:p>
            <a:r>
              <a:rPr lang="en-GB" dirty="0"/>
              <a:t>Review your notes – if you are transcribing word-for-word, consider switching to handwritten notes</a:t>
            </a:r>
          </a:p>
          <a:p>
            <a:endParaRPr lang="en-GB" dirty="0"/>
          </a:p>
          <a:p>
            <a:r>
              <a:rPr lang="en-GB" dirty="0"/>
              <a:t>Install an app that blocks access to social media etc. and switch it on when you’re studying</a:t>
            </a:r>
          </a:p>
          <a:p>
            <a:pPr lvl="1"/>
            <a:r>
              <a:rPr lang="en-GB" dirty="0"/>
              <a:t>You can also get one for your phone – search for Social Media Blockers (I use Cold Turkey)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B04B1-F914-423E-A06F-2B590B35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59" y="2064764"/>
            <a:ext cx="3754149" cy="387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1FCD3-BD32-44AF-BA0D-A2F0F3D7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D8A0-6F0E-435D-A9E7-27F9EEBB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lectures: review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6ADA-E727-4B01-A993-45A01A36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Make sure your notes will make sense to you when you’re revising</a:t>
            </a:r>
          </a:p>
          <a:p>
            <a:r>
              <a:rPr lang="en-GB" dirty="0"/>
              <a:t>Do any further or recommended reading and add information to your notes</a:t>
            </a:r>
          </a:p>
          <a:p>
            <a:r>
              <a:rPr lang="en-GB" dirty="0"/>
              <a:t>Use the lecture recordings to revisit bits of the lecture you didn’t understand</a:t>
            </a:r>
          </a:p>
          <a:p>
            <a:r>
              <a:rPr lang="en-GB" dirty="0"/>
              <a:t>Use the Cornell system to test yourself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0A8D3-B7F6-4A7A-9380-49BB6176E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6" y="1841038"/>
            <a:ext cx="5367915" cy="3797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004C3-14C3-4EA2-BF4A-E4091EA9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882F-3BE1-476C-B82A-5E5F84C8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vs. re-reading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5256-405D-454A-96B8-F12BF04B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4055" cy="4351338"/>
          </a:xfrm>
        </p:spPr>
        <p:txBody>
          <a:bodyPr>
            <a:normAutofit/>
          </a:bodyPr>
          <a:lstStyle/>
          <a:p>
            <a:r>
              <a:rPr lang="en-GB" dirty="0"/>
              <a:t>Massed versus spaced reading</a:t>
            </a:r>
          </a:p>
          <a:p>
            <a:pPr lvl="1"/>
            <a:r>
              <a:rPr lang="en-GB" dirty="0"/>
              <a:t>Spaced outperforms massed with moderate lags and delayed tests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  <a:p>
            <a:r>
              <a:rPr lang="en-GB" dirty="0"/>
              <a:t>Read each text once, twice if you need to revise specific sections and then </a:t>
            </a:r>
            <a:r>
              <a:rPr lang="en-GB" b="1" dirty="0"/>
              <a:t>do something more effective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975AE-103D-4B1B-B4BA-579CE982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9" y="1345208"/>
            <a:ext cx="4680191" cy="4845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12227-E407-4C41-88CB-236FFCF9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0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ABE3-C961-47FF-90A3-2AE6009E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Highlighting &amp; underlining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4F9E-69FB-420A-9F25-B60CB564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9073" cy="4351338"/>
          </a:xfrm>
        </p:spPr>
        <p:txBody>
          <a:bodyPr>
            <a:normAutofit/>
          </a:bodyPr>
          <a:lstStyle/>
          <a:p>
            <a:r>
              <a:rPr lang="en-GB" dirty="0"/>
              <a:t>Inverse relationship between amount of text highlighted and performance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  <a:p>
            <a:r>
              <a:rPr lang="en-GB" dirty="0"/>
              <a:t>Stick to the M&amp;M rule: highlight </a:t>
            </a:r>
            <a:r>
              <a:rPr lang="en-GB" b="1" dirty="0"/>
              <a:t>meaningfully</a:t>
            </a:r>
            <a:r>
              <a:rPr lang="en-GB" dirty="0"/>
              <a:t> and </a:t>
            </a:r>
            <a:r>
              <a:rPr lang="en-GB" b="1" dirty="0"/>
              <a:t>minimally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23D99-4A42-48F8-A28F-239B6EA3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5" name="Picture 2" descr="https://scontent-lhr3-1.xx.fbcdn.net/v/t34.0-12/27583148_10102481293939461_243107484_n.jpg?oh=8774dcb2fde706529254d1cb27108848&amp;oe=5A74293B">
            <a:extLst>
              <a:ext uri="{FF2B5EF4-FFF2-40B4-BE49-F238E27FC236}">
                <a16:creationId xmlns:a16="http://schemas.microsoft.com/office/drawing/2014/main" id="{B5DA1327-E3E5-4F30-AB6F-BE29BB16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16" y="2286000"/>
            <a:ext cx="446899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ABA58-978B-44E4-8C4F-E0C75514364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141" y="3228108"/>
            <a:ext cx="1269399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19D2-8D2B-4B96-B78F-7B65CD09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596B8-131F-42C3-A810-4E85AE12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Retrieval practice = testing yourself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335AC-7FE4-40D4-9695-47B5F102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66" y="1699556"/>
            <a:ext cx="3517122" cy="460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355F-27DD-4537-942C-91FCE638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4459A-232C-47E4-AFF1-EBDBEF888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3" y="3357781"/>
            <a:ext cx="3075563" cy="2448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09C67-6717-4654-9ADD-9A1F13925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95" y="3335339"/>
            <a:ext cx="2934060" cy="26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EE70-5CEC-4A9C-A75A-3AA67555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FECA-243F-4D7D-891B-39E92D11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7274" cy="4351338"/>
          </a:xfrm>
        </p:spPr>
        <p:txBody>
          <a:bodyPr/>
          <a:lstStyle/>
          <a:p>
            <a:r>
              <a:rPr lang="en-GB" dirty="0"/>
              <a:t>Distributed practice = spread out your studying</a:t>
            </a:r>
          </a:p>
          <a:p>
            <a:pPr lvl="1"/>
            <a:r>
              <a:rPr lang="en-GB" dirty="0"/>
              <a:t>E.g., Use lecture recordings throughout term</a:t>
            </a:r>
          </a:p>
          <a:p>
            <a:pPr lvl="1"/>
            <a:r>
              <a:rPr lang="en-GB" dirty="0"/>
              <a:t>Cepeda et al. (2008)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F2A0-3590-40E0-B529-F035A63AC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56" y="3604202"/>
            <a:ext cx="2954238" cy="288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ED176-5D5D-4DFE-A662-89ED7B37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050" y="1555461"/>
            <a:ext cx="4034142" cy="503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2C2F-2617-450A-9AA2-BA0C2D187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3249-EFD5-45CF-9626-838A37F8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AD08-4DE2-4BA1-A4B9-2E125FB8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7200" dirty="0"/>
          </a:p>
          <a:p>
            <a:pPr marL="0" indent="0" algn="ctr">
              <a:buNone/>
            </a:pPr>
            <a:r>
              <a:rPr lang="en-GB" sz="7200" dirty="0"/>
              <a:t>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D5E69-0D70-439F-A8FF-B98CE51A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97" y="4344930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D8A0-6F0E-435D-A9E7-27F9EEBB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&amp;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6ADA-E727-4B01-A993-45A01A36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If you can, find a quiet space to work that isn’t your bedroom</a:t>
            </a:r>
          </a:p>
          <a:p>
            <a:r>
              <a:rPr lang="en-GB" dirty="0"/>
              <a:t>If you can, talk to the people you live with about when you will need e.g., access to the internet or a quiet environment</a:t>
            </a:r>
          </a:p>
          <a:p>
            <a:r>
              <a:rPr lang="en-GB" dirty="0"/>
              <a:t>To save on data, download all the materials/videos you can when you’re connected to Wi-Fi, rather than always needing to be on online to access them</a:t>
            </a:r>
          </a:p>
          <a:p>
            <a:r>
              <a:rPr lang="en-GB" dirty="0"/>
              <a:t>If you do not have reliable access to the internet, a laptop, and/or a quiet space to study, </a:t>
            </a:r>
            <a:r>
              <a:rPr lang="en-GB" b="1" dirty="0"/>
              <a:t>please get in touch, we can help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004C3-14C3-4EA2-BF4A-E4091EA9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0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1F60-4E01-4651-B08F-CE2DE98A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5535-D301-458A-A6FA-A3B81481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8514" cy="4351338"/>
          </a:xfrm>
        </p:spPr>
        <p:txBody>
          <a:bodyPr>
            <a:normAutofit/>
          </a:bodyPr>
          <a:lstStyle/>
          <a:p>
            <a:r>
              <a:rPr lang="en-GB" dirty="0"/>
              <a:t>Each course and assessment has </a:t>
            </a:r>
            <a:r>
              <a:rPr lang="en-GB" b="1" dirty="0"/>
              <a:t>Intended Learning Outcomes</a:t>
            </a:r>
            <a:endParaRPr lang="en-GB" dirty="0"/>
          </a:p>
          <a:p>
            <a:pPr lvl="1"/>
            <a:r>
              <a:rPr lang="en-GB" dirty="0"/>
              <a:t>Meet these outcomes = get a good grade</a:t>
            </a:r>
          </a:p>
          <a:p>
            <a:pPr lvl="1"/>
            <a:r>
              <a:rPr lang="en-GB" dirty="0"/>
              <a:t>Check the Assessment Information Sheet and Feedback Information Sheet for each assignment</a:t>
            </a:r>
          </a:p>
          <a:p>
            <a:pPr lvl="1"/>
            <a:r>
              <a:rPr lang="en-GB" dirty="0"/>
              <a:t>Lecture ILOs = exam questions</a:t>
            </a:r>
          </a:p>
          <a:p>
            <a:pPr lvl="1"/>
            <a:r>
              <a:rPr lang="en-GB" dirty="0"/>
              <a:t>We are not trying to trick you</a:t>
            </a:r>
          </a:p>
          <a:p>
            <a:pPr lvl="1"/>
            <a:endParaRPr lang="en-GB" dirty="0"/>
          </a:p>
          <a:p>
            <a:r>
              <a:rPr lang="en-GB" dirty="0"/>
              <a:t>Review previous feedback before starting your next assignment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C478C-C1B4-47A7-B4F9-BBD9F1CE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FCE6-673A-49D8-A0EA-8D9F2748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7360-57CB-4623-AA56-5F249A6A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Lecture 1: How to study</a:t>
            </a:r>
          </a:p>
          <a:p>
            <a:r>
              <a:rPr lang="en-GB" dirty="0"/>
              <a:t>Lecture 2: The past, present, and future of psychology</a:t>
            </a:r>
          </a:p>
          <a:p>
            <a:r>
              <a:rPr lang="en-GB" dirty="0"/>
              <a:t>Lecture 3: How to do psychological research</a:t>
            </a:r>
          </a:p>
          <a:p>
            <a:r>
              <a:rPr lang="en-GB" dirty="0"/>
              <a:t>Lecture 4: Bad science</a:t>
            </a:r>
          </a:p>
          <a:p>
            <a:r>
              <a:rPr lang="en-GB" dirty="0"/>
              <a:t>Lecture 5: How psychology went from Freud to fraud</a:t>
            </a:r>
          </a:p>
          <a:p>
            <a:r>
              <a:rPr lang="en-GB" dirty="0"/>
              <a:t>Lecture 6 – 10: Applications of psychological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AE16-6519-431C-A63A-0F2963BCD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7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EE70-5CEC-4A9C-A75A-3AA67555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Open-book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FECA-243F-4D7D-891B-39E92D11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will have a specific exam session nearer the time &amp; more information on Moodle</a:t>
            </a:r>
          </a:p>
          <a:p>
            <a:endParaRPr lang="en-GB" dirty="0"/>
          </a:p>
          <a:p>
            <a:r>
              <a:rPr lang="en-GB" dirty="0"/>
              <a:t>24-hour exam</a:t>
            </a:r>
          </a:p>
          <a:p>
            <a:pPr lvl="1"/>
            <a:r>
              <a:rPr lang="en-GB" dirty="0"/>
              <a:t>But you are only expected to spend the usual (2 hours) time on it!</a:t>
            </a:r>
          </a:p>
          <a:p>
            <a:pPr lvl="1"/>
            <a:r>
              <a:rPr lang="en-GB" dirty="0"/>
              <a:t>The extra time is for flexibility</a:t>
            </a:r>
          </a:p>
          <a:p>
            <a:pPr lvl="1"/>
            <a:endParaRPr lang="en-GB" dirty="0"/>
          </a:p>
          <a:p>
            <a:r>
              <a:rPr lang="en-GB" dirty="0"/>
              <a:t>“There is no knowledge on the internet, only information”</a:t>
            </a:r>
          </a:p>
          <a:p>
            <a:pPr lvl="1"/>
            <a:r>
              <a:rPr lang="en-GB" dirty="0"/>
              <a:t>You still have to study</a:t>
            </a:r>
          </a:p>
          <a:p>
            <a:pPr lvl="1"/>
            <a:r>
              <a:rPr lang="en-GB" dirty="0"/>
              <a:t>Keep organised notes based on the ILOs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22C2F-2617-450A-9AA2-BA0C2D18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0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1F60-4E01-4651-B08F-CE2DE98A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5535-D301-458A-A6FA-A3B81481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8514" cy="4351338"/>
          </a:xfrm>
        </p:spPr>
        <p:txBody>
          <a:bodyPr>
            <a:normAutofit/>
          </a:bodyPr>
          <a:lstStyle/>
          <a:p>
            <a:r>
              <a:rPr lang="en-GB" dirty="0"/>
              <a:t>You will have scheduled lectures &amp; tutorials but a lot of your time will be spent on </a:t>
            </a:r>
            <a:r>
              <a:rPr lang="en-GB" b="1" dirty="0"/>
              <a:t>independent study</a:t>
            </a:r>
            <a:endParaRPr lang="en-GB" dirty="0"/>
          </a:p>
          <a:p>
            <a:r>
              <a:rPr lang="en-GB" dirty="0"/>
              <a:t>As a rough guide, you should be studying for 10-15 hours a week for each of your three courses (inclusive of timetabled and independent study)</a:t>
            </a:r>
          </a:p>
          <a:p>
            <a:r>
              <a:rPr lang="en-GB" dirty="0"/>
              <a:t>Use the Moodle checklists and schedule a time to work on each task</a:t>
            </a:r>
          </a:p>
          <a:p>
            <a:r>
              <a:rPr lang="en-GB" dirty="0"/>
              <a:t>It is important to develop </a:t>
            </a:r>
            <a:r>
              <a:rPr lang="en-GB" b="1" dirty="0"/>
              <a:t>a routine</a:t>
            </a:r>
            <a:r>
              <a:rPr lang="en-GB" dirty="0"/>
              <a:t>. You will be happier, less stressed, and do better if you make a full timetable and stick to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C478C-C1B4-47A7-B4F9-BBD9F1CE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6992-985A-43FA-9471-D9872637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&amp;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2FEA-A953-46AA-ACE9-CA2833E3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Enhancement &amp; Academic Development Service (LEADS)</a:t>
            </a:r>
          </a:p>
          <a:p>
            <a:pPr lvl="1"/>
            <a:r>
              <a:rPr lang="en-GB" dirty="0">
                <a:hlinkClick r:id="rId3"/>
              </a:rPr>
              <a:t>https://www.gla.ac.uk/myglasgow/leads/students/</a:t>
            </a:r>
            <a:r>
              <a:rPr lang="en-GB" dirty="0"/>
              <a:t> </a:t>
            </a:r>
          </a:p>
          <a:p>
            <a:r>
              <a:rPr lang="en-GB" dirty="0"/>
              <a:t>Blended Learning &amp; Assessment Moodle</a:t>
            </a:r>
          </a:p>
          <a:p>
            <a:pPr lvl="1"/>
            <a:r>
              <a:rPr lang="en-GB" dirty="0">
                <a:hlinkClick r:id="rId4"/>
              </a:rPr>
              <a:t>https://moodle.gla.ac.uk/course/view.php?id=19209</a:t>
            </a:r>
            <a:endParaRPr lang="en-GB" dirty="0"/>
          </a:p>
          <a:p>
            <a:r>
              <a:rPr lang="en-GB" dirty="0"/>
              <a:t>Making the Most of Lectures Moodle</a:t>
            </a:r>
          </a:p>
          <a:p>
            <a:pPr lvl="1"/>
            <a:r>
              <a:rPr lang="en-GB" dirty="0">
                <a:hlinkClick r:id="rId5"/>
              </a:rPr>
              <a:t>https://moodle.gla.ac.uk/course/view.php?id=18848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09C4E-1B51-4D34-8417-AB769D1DE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8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2F12-AEBF-4A34-8CBB-EF8B61B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&amp;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D6FC6-6238-4BB8-BCAE-4DAC8090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Counselling &amp; Psychological Services</a:t>
            </a:r>
          </a:p>
          <a:p>
            <a:pPr lvl="1"/>
            <a:r>
              <a:rPr lang="en-GB" dirty="0">
                <a:hlinkClick r:id="rId3"/>
              </a:rPr>
              <a:t>https://www.gla.ac.uk/myglasgow/counselling/</a:t>
            </a:r>
            <a:endParaRPr lang="en-GB" dirty="0"/>
          </a:p>
          <a:p>
            <a:r>
              <a:rPr lang="en-GB" dirty="0"/>
              <a:t>Disability Service</a:t>
            </a:r>
          </a:p>
          <a:p>
            <a:pPr lvl="1"/>
            <a:r>
              <a:rPr lang="en-GB" dirty="0">
                <a:hlinkClick r:id="rId4"/>
              </a:rPr>
              <a:t>https://www.gla.ac.uk/myglasgow/disability/</a:t>
            </a:r>
            <a:endParaRPr lang="en-GB" dirty="0"/>
          </a:p>
          <a:p>
            <a:pPr lvl="1"/>
            <a:r>
              <a:rPr lang="en-GB" dirty="0"/>
              <a:t>If you have (or think you may have) additional needs such as dyslexia that give you provisions such as extra time, register with the disability service ASAP.</a:t>
            </a:r>
          </a:p>
          <a:p>
            <a:r>
              <a:rPr lang="en-GB" dirty="0"/>
              <a:t>Advisor of Studies</a:t>
            </a:r>
          </a:p>
          <a:p>
            <a:r>
              <a:rPr lang="en-GB" dirty="0"/>
              <a:t>Course Lead</a:t>
            </a:r>
          </a:p>
          <a:p>
            <a:r>
              <a:rPr lang="en-GB" dirty="0"/>
              <a:t>Student office hours</a:t>
            </a:r>
          </a:p>
          <a:p>
            <a:pPr lvl="1"/>
            <a:r>
              <a:rPr lang="en-GB" dirty="0"/>
              <a:t>Ask questions about lecture content</a:t>
            </a:r>
          </a:p>
          <a:p>
            <a:pPr lvl="1"/>
            <a:r>
              <a:rPr lang="en-GB" dirty="0"/>
              <a:t>Get additional support for assessments and/or interpreting and understanding feedback</a:t>
            </a:r>
          </a:p>
          <a:p>
            <a:pPr lvl="1"/>
            <a:r>
              <a:rPr lang="en-GB" dirty="0"/>
              <a:t>If you want to talk to someone about any problems you might be facing</a:t>
            </a:r>
          </a:p>
          <a:p>
            <a:pPr lvl="1"/>
            <a:r>
              <a:rPr lang="en-GB" dirty="0"/>
              <a:t>General chat/borrow a book/talk about Drag Race*</a:t>
            </a:r>
          </a:p>
          <a:p>
            <a:pPr lvl="1"/>
            <a:r>
              <a:rPr lang="en-GB" dirty="0"/>
              <a:t>Check office hours here </a:t>
            </a:r>
            <a:r>
              <a:rPr lang="en-GB" dirty="0">
                <a:hlinkClick r:id="rId5"/>
              </a:rPr>
              <a:t>https://www.gla.ac.uk/schools/psychology/staff/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74F2-EF2A-4384-98B3-91EAE71DB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D0C73-32D9-4097-AEAE-932128DCF906}"/>
              </a:ext>
            </a:extLst>
          </p:cNvPr>
          <p:cNvSpPr txBox="1"/>
          <p:nvPr/>
        </p:nvSpPr>
        <p:spPr>
          <a:xfrm>
            <a:off x="9843655" y="6373091"/>
            <a:ext cx="180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*certain staff only</a:t>
            </a:r>
          </a:p>
        </p:txBody>
      </p:sp>
    </p:spTree>
    <p:extLst>
      <p:ext uri="{BB962C8B-B14F-4D97-AF65-F5344CB8AC3E}">
        <p14:creationId xmlns:p14="http://schemas.microsoft.com/office/powerpoint/2010/main" val="419817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5128-098B-4914-86A6-8349D429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send a private Teams message/e-mail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FA31-4DD5-4B46-BF46-4BE21E690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22571" cy="435133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In psychology, we’d like you to use Teams to communicate with staff, your other subjects may want you to use e-mail</a:t>
            </a:r>
          </a:p>
          <a:p>
            <a:r>
              <a:rPr lang="en-GB" dirty="0"/>
              <a:t>If you’re using e-mail, use your @glasgow.ac.uk account</a:t>
            </a:r>
          </a:p>
          <a:p>
            <a:r>
              <a:rPr lang="en-GB" dirty="0"/>
              <a:t>Include the specific course code you’re getting in touch about</a:t>
            </a:r>
          </a:p>
          <a:p>
            <a:r>
              <a:rPr lang="en-GB" dirty="0"/>
              <a:t>Make an effort to contact the right person and check that the answer to your question isn’t already available (e.g., in the course handbook)</a:t>
            </a:r>
          </a:p>
          <a:p>
            <a:r>
              <a:rPr lang="en-GB" dirty="0"/>
              <a:t>Give us as much info as you can (e.g., if you’re having problems with Moodle tell us what solutions you’ve already tried)</a:t>
            </a:r>
          </a:p>
          <a:p>
            <a:r>
              <a:rPr lang="en-GB" dirty="0"/>
              <a:t>Most of your lecturers will have an academic title, e.g., Dr. Nordmann or Prof. </a:t>
            </a:r>
            <a:r>
              <a:rPr lang="en-GB"/>
              <a:t>Stack. Some </a:t>
            </a:r>
            <a:r>
              <a:rPr lang="en-GB" dirty="0"/>
              <a:t>may be ok with using their first name, some may wish you to be more formal – when in doubt go with Prof. (you’re unlikely to annoy someone with a promotion)</a:t>
            </a:r>
          </a:p>
          <a:p>
            <a:pPr lvl="1"/>
            <a:r>
              <a:rPr lang="en-GB" dirty="0"/>
              <a:t>You may call me Emily or Dr. Nordmann. Please do not call me Mrs/Ms/Miss Nordmann.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DFA2E-FFBC-4430-AA5F-73B5AE502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86" y="2353169"/>
            <a:ext cx="4652065" cy="27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2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72B5-AAB5-45FF-A002-41C6BE33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software and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4374-91E9-4A67-B547-61D785A9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94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OneDrive – don’t let the digital dog eat your homework, backup EVERYTHING</a:t>
            </a:r>
          </a:p>
          <a:p>
            <a:r>
              <a:rPr lang="en-GB" sz="2400" dirty="0"/>
              <a:t>OneNote – organise and sync all your notes in one place</a:t>
            </a:r>
          </a:p>
          <a:p>
            <a:r>
              <a:rPr lang="en-GB" sz="2400" dirty="0"/>
              <a:t>Office365 – In addition to OneDrive &amp; OneNote you get access to all of Microsoft Office (Word, Excel, </a:t>
            </a:r>
            <a:r>
              <a:rPr lang="en-GB" sz="2400" dirty="0" err="1"/>
              <a:t>Powerpoint</a:t>
            </a:r>
            <a:r>
              <a:rPr lang="en-GB" sz="2400" dirty="0"/>
              <a:t> etc. </a:t>
            </a:r>
            <a:r>
              <a:rPr lang="en-GB" sz="2400"/>
              <a:t>for free)</a:t>
            </a:r>
            <a:endParaRPr lang="en-GB" sz="2400" dirty="0"/>
          </a:p>
          <a:p>
            <a:r>
              <a:rPr lang="en-GB" sz="2400" dirty="0" err="1"/>
              <a:t>ColdTurkey</a:t>
            </a:r>
            <a:r>
              <a:rPr lang="en-GB" sz="2400" dirty="0"/>
              <a:t> – Social media blocker</a:t>
            </a:r>
          </a:p>
          <a:p>
            <a:r>
              <a:rPr lang="en-GB" sz="2400" dirty="0"/>
              <a:t>Outlook calendar (or any other calendar, just use a calendar)</a:t>
            </a:r>
          </a:p>
          <a:p>
            <a:r>
              <a:rPr lang="en-GB" sz="2400" dirty="0" err="1"/>
              <a:t>Grammerly</a:t>
            </a:r>
            <a:r>
              <a:rPr lang="en-GB" sz="2400" dirty="0"/>
              <a:t> – spelling and grammar checking</a:t>
            </a:r>
          </a:p>
          <a:p>
            <a:r>
              <a:rPr lang="en-GB" sz="2400" dirty="0" err="1"/>
              <a:t>GoConqr</a:t>
            </a:r>
            <a:r>
              <a:rPr lang="en-GB" sz="2400" dirty="0"/>
              <a:t> – create flashcards and quizzes for testing yourself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893B3-CF0C-4314-A8ED-75FA41395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04" y="5244568"/>
            <a:ext cx="2854470" cy="136145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1736DE1-29D7-4A46-8774-5257178F5058}"/>
              </a:ext>
            </a:extLst>
          </p:cNvPr>
          <p:cNvSpPr/>
          <p:nvPr/>
        </p:nvSpPr>
        <p:spPr>
          <a:xfrm>
            <a:off x="9728744" y="3294511"/>
            <a:ext cx="1828800" cy="1255059"/>
          </a:xfrm>
          <a:prstGeom prst="wedgeRoundRectCallout">
            <a:avLst>
              <a:gd name="adj1" fmla="val -120320"/>
              <a:gd name="adj2" fmla="val 108474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Other apps are available! You don’t need to use these exact ones but find something with similar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841013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umping cat transparent">
            <a:extLst>
              <a:ext uri="{FF2B5EF4-FFF2-40B4-BE49-F238E27FC236}">
                <a16:creationId xmlns:a16="http://schemas.microsoft.com/office/drawing/2014/main" id="{D2EB1845-24B4-45EC-98E0-BCD354EC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64" y="238383"/>
            <a:ext cx="1450879" cy="130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258E6-FCF6-4617-9ED2-7584712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BC3C-884C-4691-ADC2-3B3EDD234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-457200">
              <a:buNone/>
            </a:pPr>
            <a:r>
              <a:rPr lang="en-GB" dirty="0"/>
              <a:t>Bos, N., Groeneveld, C., van </a:t>
            </a:r>
            <a:r>
              <a:rPr lang="en-GB" dirty="0" err="1"/>
              <a:t>Bruggen</a:t>
            </a:r>
            <a:r>
              <a:rPr lang="en-GB" dirty="0"/>
              <a:t>, J., &amp; Brand-</a:t>
            </a:r>
            <a:r>
              <a:rPr lang="en-GB" dirty="0" err="1"/>
              <a:t>Gruwel</a:t>
            </a:r>
            <a:r>
              <a:rPr lang="en-GB" dirty="0"/>
              <a:t>, S. (2016) The use of recorded lectures in education and the impact on lecture attendance and exam performance.  British Journal of Educational Technology, 47(5), 906–917 doi:10.1111/bjet.12300 </a:t>
            </a:r>
          </a:p>
          <a:p>
            <a:pPr marL="0" indent="-457200">
              <a:buNone/>
            </a:pPr>
            <a:r>
              <a:rPr lang="en-GB" dirty="0"/>
              <a:t>Cepeda, N. J., </a:t>
            </a:r>
            <a:r>
              <a:rPr lang="en-GB" dirty="0" err="1"/>
              <a:t>Vul</a:t>
            </a:r>
            <a:r>
              <a:rPr lang="en-GB" dirty="0"/>
              <a:t>, E., Rohrer, D., </a:t>
            </a:r>
            <a:r>
              <a:rPr lang="en-GB" dirty="0" err="1"/>
              <a:t>Wixted</a:t>
            </a:r>
            <a:r>
              <a:rPr lang="en-GB" dirty="0"/>
              <a:t>, J. T., &amp; </a:t>
            </a:r>
            <a:r>
              <a:rPr lang="en-GB" dirty="0" err="1"/>
              <a:t>Pashler</a:t>
            </a:r>
            <a:r>
              <a:rPr lang="en-GB" dirty="0"/>
              <a:t>, H. (2008). Spacing effects in learning a temporal ridgeline of optimal retention. </a:t>
            </a:r>
            <a:r>
              <a:rPr lang="en-GB" i="1" dirty="0"/>
              <a:t>Psychological science</a:t>
            </a:r>
            <a:r>
              <a:rPr lang="en-GB" dirty="0"/>
              <a:t>, </a:t>
            </a:r>
            <a:r>
              <a:rPr lang="en-GB" i="1" dirty="0"/>
              <a:t>19</a:t>
            </a:r>
            <a:r>
              <a:rPr lang="en-GB" dirty="0"/>
              <a:t>(11), 1095-1102. </a:t>
            </a:r>
            <a:r>
              <a:rPr lang="en-GB" dirty="0">
                <a:hlinkClick r:id="rId4"/>
              </a:rPr>
              <a:t>http://files.eric.ed.gov/fulltext/ED505660.pdf</a:t>
            </a:r>
            <a:r>
              <a:rPr lang="en-GB" dirty="0"/>
              <a:t> </a:t>
            </a:r>
          </a:p>
          <a:p>
            <a:pPr marL="0" indent="-457200">
              <a:buNone/>
            </a:pPr>
            <a:r>
              <a:rPr lang="en-GB" dirty="0"/>
              <a:t>Dunlosky, J., Rawson, K. A., Marsh, E. J., Nathan, M. J., &amp; Willingham, D. T. (2013). Improving students’ learning with effective learning techniques: Promising directions from cognitive and educational psychology. </a:t>
            </a:r>
            <a:r>
              <a:rPr lang="en-GB" i="1" dirty="0"/>
              <a:t>Psychological Science in the Public Interest</a:t>
            </a:r>
            <a:r>
              <a:rPr lang="en-GB" dirty="0"/>
              <a:t>, </a:t>
            </a:r>
            <a:r>
              <a:rPr lang="en-GB" i="1" dirty="0"/>
              <a:t>14</a:t>
            </a:r>
            <a:r>
              <a:rPr lang="en-GB" dirty="0"/>
              <a:t>(1), 4-58.</a:t>
            </a:r>
          </a:p>
          <a:p>
            <a:pPr marL="0" indent="-457200">
              <a:buNone/>
            </a:pPr>
            <a:r>
              <a:rPr lang="en-GB" dirty="0"/>
              <a:t>Marsh, E. J., &amp; Sink, H. E. (2010). Access to handouts of presentation slides during lecture: Consequences for learning. </a:t>
            </a:r>
            <a:r>
              <a:rPr lang="en-GB" i="1" dirty="0"/>
              <a:t>Applied Cognitive Psychology</a:t>
            </a:r>
            <a:r>
              <a:rPr lang="en-GB" dirty="0"/>
              <a:t>, </a:t>
            </a:r>
            <a:r>
              <a:rPr lang="en-GB" i="1" dirty="0"/>
              <a:t>24</a:t>
            </a:r>
            <a:r>
              <a:rPr lang="en-GB" dirty="0"/>
              <a:t>(5), 691-706.</a:t>
            </a:r>
          </a:p>
          <a:p>
            <a:pPr marL="0" indent="-457200">
              <a:buNone/>
            </a:pPr>
            <a:r>
              <a:rPr lang="en-GB" dirty="0"/>
              <a:t>Mueller, P. A., &amp; Oppenheimer, D. M. (2014). The pen is mightier than the keyboard: Advantages of longhand over laptop note taking. </a:t>
            </a:r>
            <a:r>
              <a:rPr lang="en-GB" i="1" dirty="0"/>
              <a:t>Psychological science</a:t>
            </a:r>
            <a:r>
              <a:rPr lang="en-GB" dirty="0"/>
              <a:t>, </a:t>
            </a:r>
            <a:r>
              <a:rPr lang="en-GB" i="1" dirty="0"/>
              <a:t>25</a:t>
            </a:r>
            <a:r>
              <a:rPr lang="en-GB" dirty="0"/>
              <a:t>(6), 1159-1168.</a:t>
            </a:r>
          </a:p>
          <a:p>
            <a:pPr marL="0" indent="-457200">
              <a:buNone/>
            </a:pPr>
            <a:r>
              <a:rPr lang="en-GB" dirty="0"/>
              <a:t>Nordmann, E., Calder, C., Bishop, P., Irwin, A., &amp; Comber, D. (2019). Turn up, tune in, don’t drop out: The relationship between lecture attendance, use of lecture recordings, and achievement at different levels of study. </a:t>
            </a:r>
            <a:r>
              <a:rPr lang="en-GB" i="1" dirty="0"/>
              <a:t>Higher Education</a:t>
            </a:r>
            <a:r>
              <a:rPr lang="en-GB" dirty="0"/>
              <a:t>, </a:t>
            </a:r>
            <a:r>
              <a:rPr lang="en-GB" i="1" dirty="0"/>
              <a:t>77</a:t>
            </a:r>
            <a:r>
              <a:rPr lang="en-GB" dirty="0"/>
              <a:t>(6), 1065-1084.</a:t>
            </a:r>
          </a:p>
          <a:p>
            <a:pPr marL="0" indent="-457200">
              <a:buNone/>
            </a:pPr>
            <a:r>
              <a:rPr lang="en-GB" dirty="0"/>
              <a:t>Nordmann, E., Kuepper-Tetzel, C. E., Robson, L., Phillipson, S., Lipan, G., &amp; Mcgeorge, P. (2018, December 11). Lecture capture: Practical recommendations for students and instructors. </a:t>
            </a:r>
            <a:r>
              <a:rPr lang="en-GB" dirty="0">
                <a:hlinkClick r:id="rId5"/>
              </a:rPr>
              <a:t>https://doi.org/10.31234/osf.io/sd7u4</a:t>
            </a:r>
            <a:r>
              <a:rPr lang="en-GB" dirty="0"/>
              <a:t> </a:t>
            </a:r>
          </a:p>
          <a:p>
            <a:pPr marL="0" indent="-457200">
              <a:buNone/>
            </a:pPr>
            <a:r>
              <a:rPr lang="en-GB" dirty="0"/>
              <a:t>Patterson, R. W., &amp; Patterson, R. M. (2017). Computers and productivity: Evidence from laptop use in the college classroom. </a:t>
            </a:r>
            <a:r>
              <a:rPr lang="en-GB" i="1" dirty="0"/>
              <a:t>Economics of Education Review</a:t>
            </a:r>
            <a:r>
              <a:rPr lang="en-GB" dirty="0"/>
              <a:t>, </a:t>
            </a:r>
            <a:r>
              <a:rPr lang="en-GB" i="1" dirty="0"/>
              <a:t>57</a:t>
            </a:r>
            <a:r>
              <a:rPr lang="en-GB" dirty="0"/>
              <a:t>, 66-79.</a:t>
            </a:r>
          </a:p>
          <a:p>
            <a:pPr marL="0" indent="-457200">
              <a:buNone/>
            </a:pPr>
            <a:r>
              <a:rPr lang="en-GB" dirty="0"/>
              <a:t>Putnam, A. L., </a:t>
            </a:r>
            <a:r>
              <a:rPr lang="en-GB" dirty="0" err="1"/>
              <a:t>Sungkhasettee</a:t>
            </a:r>
            <a:r>
              <a:rPr lang="en-GB" dirty="0"/>
              <a:t>, V. W., &amp; Roediger III, H. L. (2016). Optimizing learning in college: tips from cognitive psychology. </a:t>
            </a:r>
            <a:r>
              <a:rPr lang="en-GB" i="1" dirty="0"/>
              <a:t>Perspectives on Psychological Science</a:t>
            </a:r>
            <a:r>
              <a:rPr lang="en-GB" dirty="0"/>
              <a:t>, </a:t>
            </a:r>
            <a:r>
              <a:rPr lang="en-GB" i="1" dirty="0"/>
              <a:t>11</a:t>
            </a:r>
            <a:r>
              <a:rPr lang="en-GB" dirty="0"/>
              <a:t>(5), 652-660.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459C9AB-8476-4411-94C2-E3C032AD2430}"/>
              </a:ext>
            </a:extLst>
          </p:cNvPr>
          <p:cNvSpPr/>
          <p:nvPr/>
        </p:nvSpPr>
        <p:spPr>
          <a:xfrm>
            <a:off x="5915892" y="135675"/>
            <a:ext cx="2773762" cy="1408499"/>
          </a:xfrm>
          <a:prstGeom prst="wedgeRoundRectCallout">
            <a:avLst>
              <a:gd name="adj1" fmla="val 91165"/>
              <a:gd name="adj2" fmla="val -19949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You don’t need to read all these – they’re here so that if you found something particularly interesting you can look up the original study (you’re going to learn how to search for journal articles in Week 1).</a:t>
            </a:r>
          </a:p>
        </p:txBody>
      </p:sp>
    </p:spTree>
    <p:extLst>
      <p:ext uri="{BB962C8B-B14F-4D97-AF65-F5344CB8AC3E}">
        <p14:creationId xmlns:p14="http://schemas.microsoft.com/office/powerpoint/2010/main" val="393586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B6F3-A3C1-4B14-81E9-3F7F78FC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year of university</a:t>
            </a:r>
          </a:p>
        </p:txBody>
      </p:sp>
      <p:pic>
        <p:nvPicPr>
          <p:cNvPr id="1026" name="Picture 2" descr="Image result for i have no idea what im doing">
            <a:extLst>
              <a:ext uri="{FF2B5EF4-FFF2-40B4-BE49-F238E27FC236}">
                <a16:creationId xmlns:a16="http://schemas.microsoft.com/office/drawing/2014/main" id="{CC35C69A-FE90-46DB-821F-926D6D5030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74" y="2199184"/>
            <a:ext cx="5850462" cy="32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F0BEF-6FF6-4F52-AFFD-C5917143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6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92C5-1129-4152-846A-A5E8E4EA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Intended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3E3F-57FE-4DD7-9705-14C2D0434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72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By the end of this lecture you should be able to :</a:t>
            </a:r>
          </a:p>
          <a:p>
            <a:r>
              <a:rPr lang="en-GB" dirty="0"/>
              <a:t>Explain a range of effective learning strategies and how to use them</a:t>
            </a:r>
          </a:p>
          <a:p>
            <a:r>
              <a:rPr lang="en-GB" dirty="0"/>
              <a:t>Explain what to do before, during and after lectures</a:t>
            </a:r>
          </a:p>
          <a:p>
            <a:r>
              <a:rPr lang="en-GB" dirty="0"/>
              <a:t>Know how to manage your time</a:t>
            </a:r>
          </a:p>
          <a:p>
            <a:r>
              <a:rPr lang="en-GB" dirty="0"/>
              <a:t>Know where to get help and support</a:t>
            </a:r>
          </a:p>
          <a:p>
            <a:endParaRPr lang="en-GB" dirty="0"/>
          </a:p>
        </p:txBody>
      </p:sp>
      <p:pic>
        <p:nvPicPr>
          <p:cNvPr id="2050" name="Picture 2" descr="Image result for cats transparent jumping">
            <a:extLst>
              <a:ext uri="{FF2B5EF4-FFF2-40B4-BE49-F238E27FC236}">
                <a16:creationId xmlns:a16="http://schemas.microsoft.com/office/drawing/2014/main" id="{A0E01C86-0D73-4139-A7E4-9F21DDC1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91" y="4207155"/>
            <a:ext cx="2058430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D05C98C-F6DA-4705-9670-903E55D85C44}"/>
              </a:ext>
            </a:extLst>
          </p:cNvPr>
          <p:cNvSpPr/>
          <p:nvPr/>
        </p:nvSpPr>
        <p:spPr>
          <a:xfrm>
            <a:off x="8038489" y="2782930"/>
            <a:ext cx="1828800" cy="1255059"/>
          </a:xfrm>
          <a:prstGeom prst="wedgeRoundRectCallout">
            <a:avLst>
              <a:gd name="adj1" fmla="val 73619"/>
              <a:gd name="adj2" fmla="val 64318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The content of this lecture will not be examined!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CAFED-8FDD-4F08-8B7A-9A47ACA37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3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6E78EF-AC65-4CB3-B556-9F941481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86804-27A0-4067-BD9C-3EEBAE16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67F42-7422-479D-B71C-AA4A4DDFC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33" y="2299854"/>
            <a:ext cx="2393660" cy="24015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2C164-E8BE-4B2B-8418-352F4DCB1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09" y="2299854"/>
            <a:ext cx="2559385" cy="2576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8DF4-CF84-4150-9C48-B54EF0749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42" y="2258799"/>
            <a:ext cx="3851717" cy="26590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39FD8F-D5F4-4156-BC3E-DD6DC535C9FF}"/>
              </a:ext>
            </a:extLst>
          </p:cNvPr>
          <p:cNvSpPr/>
          <p:nvPr/>
        </p:nvSpPr>
        <p:spPr>
          <a:xfrm rot="20059994">
            <a:off x="2627036" y="1385981"/>
            <a:ext cx="6658375" cy="3855097"/>
          </a:xfrm>
          <a:prstGeom prst="rect">
            <a:avLst/>
          </a:prstGeom>
          <a:noFill/>
          <a:ln w="146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00" dirty="0">
                <a:solidFill>
                  <a:srgbClr val="FF0000"/>
                </a:solidFill>
                <a:latin typeface="Stencil" panose="040409050D0802020404" pitchFamily="82" charset="0"/>
              </a:rPr>
              <a:t>NO</a:t>
            </a:r>
            <a:endParaRPr lang="en-GB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B66-2705-4903-9C87-16C8959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1371-DBE9-4415-946D-68F6CB17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582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Download lecture slides and read through them</a:t>
            </a:r>
          </a:p>
          <a:p>
            <a:pPr lvl="1"/>
            <a:r>
              <a:rPr lang="en-GB" dirty="0"/>
              <a:t>More efficient (and less effortful!) encoding during the lecture</a:t>
            </a:r>
          </a:p>
          <a:p>
            <a:pPr lvl="1"/>
            <a:r>
              <a:rPr lang="en-GB" dirty="0"/>
              <a:t>Ensures less time taking notes that regurgitate the slides</a:t>
            </a:r>
          </a:p>
          <a:p>
            <a:pPr lvl="2"/>
            <a:r>
              <a:rPr lang="en-GB" dirty="0"/>
              <a:t>Marsh and Sink (2010)</a:t>
            </a:r>
          </a:p>
          <a:p>
            <a:pPr lvl="2"/>
            <a:endParaRPr lang="en-GB" dirty="0"/>
          </a:p>
          <a:p>
            <a:r>
              <a:rPr lang="en-GB" dirty="0"/>
              <a:t>Do the essential reading</a:t>
            </a:r>
          </a:p>
          <a:p>
            <a:pPr lvl="1"/>
            <a:r>
              <a:rPr lang="en-GB" dirty="0"/>
              <a:t>There may also be further or recommended reading that gives additional detail</a:t>
            </a:r>
          </a:p>
          <a:p>
            <a:pPr lvl="1"/>
            <a:r>
              <a:rPr lang="en-GB" dirty="0"/>
              <a:t>The main course textbook is available online via the library </a:t>
            </a:r>
            <a:r>
              <a:rPr lang="en-GB" b="1" dirty="0"/>
              <a:t>for free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4D9EC-9943-4E37-B687-A7FC8CAA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46" y="2652293"/>
            <a:ext cx="6158345" cy="269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40B95-CCA7-42FF-92FE-20D6ABCC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08B3-4549-4C21-B33D-4C02D566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91400" cy="1577975"/>
          </a:xfrm>
        </p:spPr>
        <p:txBody>
          <a:bodyPr/>
          <a:lstStyle/>
          <a:p>
            <a:r>
              <a:rPr lang="en-GB" dirty="0"/>
              <a:t>During lectures: turn up/keep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F6A-C925-4922-B690-635FEE15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For face-to-face classes, attendance is a stronger predictor of final course grade than high school GPA, study habits and study skills (Crede et al., 2010)</a:t>
            </a:r>
          </a:p>
          <a:p>
            <a:pPr lvl="1"/>
            <a:r>
              <a:rPr lang="en-GB" dirty="0"/>
              <a:t>But this applies to studying online as well!</a:t>
            </a:r>
          </a:p>
          <a:p>
            <a:endParaRPr lang="en-GB" dirty="0"/>
          </a:p>
          <a:p>
            <a:r>
              <a:rPr lang="en-GB" dirty="0"/>
              <a:t>For courses with asynchronous lectures (or if you can’t make the watch parties for psychology), make sure you keep up with the recordings each week</a:t>
            </a:r>
          </a:p>
          <a:p>
            <a:pPr lvl="1"/>
            <a:r>
              <a:rPr lang="en-GB" dirty="0"/>
              <a:t>You can’t binge the boxset and expect to do well!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FA7C-C72B-434C-96B2-91DCD1AA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5" name="Picture 2" descr="Image result for jumping cat transparent">
            <a:extLst>
              <a:ext uri="{FF2B5EF4-FFF2-40B4-BE49-F238E27FC236}">
                <a16:creationId xmlns:a16="http://schemas.microsoft.com/office/drawing/2014/main" id="{724973D8-417E-4DBD-BD92-CCE6F0AB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98" y="5351589"/>
            <a:ext cx="1450879" cy="130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0BCA9D7-3A2D-49DE-918B-B67D385E2F05}"/>
              </a:ext>
            </a:extLst>
          </p:cNvPr>
          <p:cNvSpPr/>
          <p:nvPr/>
        </p:nvSpPr>
        <p:spPr>
          <a:xfrm>
            <a:off x="9612611" y="3225823"/>
            <a:ext cx="2463026" cy="1305791"/>
          </a:xfrm>
          <a:prstGeom prst="wedgeRoundRectCallout">
            <a:avLst>
              <a:gd name="adj1" fmla="val 1451"/>
              <a:gd name="adj2" fmla="val 113552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Asynchronous means “not at the same time”, e.g., recorded lectures you can watch any time rather than a live session.</a:t>
            </a:r>
          </a:p>
        </p:txBody>
      </p:sp>
    </p:spTree>
    <p:extLst>
      <p:ext uri="{BB962C8B-B14F-4D97-AF65-F5344CB8AC3E}">
        <p14:creationId xmlns:p14="http://schemas.microsoft.com/office/powerpoint/2010/main" val="77674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08B3-4549-4C21-B33D-4C02D566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80514" cy="1460500"/>
          </a:xfrm>
        </p:spPr>
        <p:txBody>
          <a:bodyPr/>
          <a:lstStyle/>
          <a:p>
            <a:r>
              <a:rPr lang="en-GB" dirty="0"/>
              <a:t>During lectures: turn up/keep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F6A-C925-4922-B690-635FEE15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300854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 are lots of legitimate reasons to miss live classes or occasional fall behind:</a:t>
            </a:r>
          </a:p>
          <a:p>
            <a:pPr lvl="1"/>
            <a:r>
              <a:rPr lang="en-GB" dirty="0"/>
              <a:t>Physical and mental health problems</a:t>
            </a:r>
          </a:p>
          <a:p>
            <a:pPr lvl="1"/>
            <a:r>
              <a:rPr lang="en-GB" dirty="0"/>
              <a:t>Timetable clashes</a:t>
            </a:r>
          </a:p>
          <a:p>
            <a:pPr lvl="1"/>
            <a:r>
              <a:rPr lang="en-GB" dirty="0"/>
              <a:t>Caring responsibilities</a:t>
            </a:r>
          </a:p>
          <a:p>
            <a:pPr lvl="1"/>
            <a:r>
              <a:rPr lang="en-GB" dirty="0"/>
              <a:t>Financial/commuting/time-zone issues</a:t>
            </a:r>
          </a:p>
          <a:p>
            <a:pPr lvl="1"/>
            <a:r>
              <a:rPr lang="en-GB" dirty="0"/>
              <a:t>A global pandemic that took us all by surprise</a:t>
            </a:r>
          </a:p>
          <a:p>
            <a:pPr lvl="1"/>
            <a:endParaRPr lang="en-GB" dirty="0"/>
          </a:p>
          <a:p>
            <a:r>
              <a:rPr lang="en-GB" dirty="0"/>
              <a:t>Don’t miss classes you don’t have to, it will mitigate the impact of the ones you can’t avoid missing</a:t>
            </a:r>
          </a:p>
          <a:p>
            <a:endParaRPr lang="en-GB" dirty="0"/>
          </a:p>
          <a:p>
            <a:r>
              <a:rPr lang="en-GB" dirty="0"/>
              <a:t>Keep a record of your attendance using the Moodle checklists</a:t>
            </a:r>
          </a:p>
          <a:p>
            <a:pPr lvl="1"/>
            <a:r>
              <a:rPr lang="en-GB" dirty="0"/>
              <a:t>Hold each other accountable &amp; look after each other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FA7C-C72B-434C-96B2-91DCD1AA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5842-E8AB-407B-9B62-7C76D303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take notes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E81C0A-6581-4E0B-B679-4A6A940C0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6058"/>
            <a:ext cx="5584862" cy="3948672"/>
          </a:xfrm>
        </p:spPr>
      </p:pic>
      <p:pic>
        <p:nvPicPr>
          <p:cNvPr id="6" name="image1.png">
            <a:extLst>
              <a:ext uri="{FF2B5EF4-FFF2-40B4-BE49-F238E27FC236}">
                <a16:creationId xmlns:a16="http://schemas.microsoft.com/office/drawing/2014/main" id="{70704985-8508-464A-B8A2-8D61EA455D8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26993" y="2024866"/>
            <a:ext cx="3712152" cy="3491055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437A4-741D-458F-A412-19872533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2027</Words>
  <Application>Microsoft Office PowerPoint</Application>
  <PresentationFormat>Widescreen</PresentationFormat>
  <Paragraphs>195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Stencil</vt:lpstr>
      <vt:lpstr>Office Theme</vt:lpstr>
      <vt:lpstr>Psych 1A: How to study</vt:lpstr>
      <vt:lpstr>Research Methods</vt:lpstr>
      <vt:lpstr>1st year of university</vt:lpstr>
      <vt:lpstr>Intended Learning Outcomes</vt:lpstr>
      <vt:lpstr>Learning styles</vt:lpstr>
      <vt:lpstr>Before lectures</vt:lpstr>
      <vt:lpstr>During lectures: turn up/keep up</vt:lpstr>
      <vt:lpstr>During lectures: turn up/keep up</vt:lpstr>
      <vt:lpstr>During lectures: take notes</vt:lpstr>
      <vt:lpstr>During lectures: take notes</vt:lpstr>
      <vt:lpstr>During lectures: focus</vt:lpstr>
      <vt:lpstr>After lectures: review notes</vt:lpstr>
      <vt:lpstr>Reading vs. re-reading</vt:lpstr>
      <vt:lpstr>Highlighting &amp; underlining</vt:lpstr>
      <vt:lpstr>Retrieval practice</vt:lpstr>
      <vt:lpstr>Distributed practice</vt:lpstr>
      <vt:lpstr>PowerPoint Presentation</vt:lpstr>
      <vt:lpstr>Technology &amp; environment</vt:lpstr>
      <vt:lpstr>Assessment &amp; feedback</vt:lpstr>
      <vt:lpstr>Open-book exams</vt:lpstr>
      <vt:lpstr>Managing your time</vt:lpstr>
      <vt:lpstr>Help &amp; support</vt:lpstr>
      <vt:lpstr>Help &amp; support</vt:lpstr>
      <vt:lpstr>How to send a private Teams message/e-mail</vt:lpstr>
      <vt:lpstr>Useful software and apps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 1A: How to study</dc:title>
  <dc:creator>Emily Nordmann</dc:creator>
  <cp:lastModifiedBy>Emily Nordmann</cp:lastModifiedBy>
  <cp:revision>47</cp:revision>
  <cp:lastPrinted>2019-09-24T16:06:20Z</cp:lastPrinted>
  <dcterms:created xsi:type="dcterms:W3CDTF">2019-09-15T10:50:24Z</dcterms:created>
  <dcterms:modified xsi:type="dcterms:W3CDTF">2020-08-07T07:55:25Z</dcterms:modified>
</cp:coreProperties>
</file>